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5"/>
  </p:notesMasterIdLst>
  <p:sldIdLst>
    <p:sldId id="258" r:id="rId5"/>
    <p:sldId id="257" r:id="rId6"/>
    <p:sldId id="259" r:id="rId7"/>
    <p:sldId id="265" r:id="rId8"/>
    <p:sldId id="269" r:id="rId9"/>
    <p:sldId id="271" r:id="rId10"/>
    <p:sldId id="263" r:id="rId11"/>
    <p:sldId id="268" r:id="rId12"/>
    <p:sldId id="260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60"/>
    <a:srgbClr val="D0CECE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71138" autoAdjust="0"/>
  </p:normalViewPr>
  <p:slideViewPr>
    <p:cSldViewPr snapToGrid="0">
      <p:cViewPr varScale="1">
        <p:scale>
          <a:sx n="78" d="100"/>
          <a:sy n="78" d="100"/>
        </p:scale>
        <p:origin x="17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06.06.2018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1115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5498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368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1491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6511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927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6/6/2018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6/6/2018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6/6/2018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6/6/2018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6/6/2018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262" y="151988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8000" dirty="0">
                <a:solidFill>
                  <a:srgbClr val="FFFFFF"/>
                </a:solidFill>
              </a:rPr>
              <a:t>Health Insurance Application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C1E8332-73BC-408D-BB86-E89C4E72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1" y="3447535"/>
            <a:ext cx="5090984" cy="2990334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US" sz="3800" b="1" dirty="0"/>
              <a:t>Digitalization </a:t>
            </a:r>
          </a:p>
          <a:p>
            <a:pPr algn="l"/>
            <a:r>
              <a:rPr lang="en-US" sz="3800" b="1" dirty="0"/>
              <a:t>of Business Process</a:t>
            </a:r>
          </a:p>
          <a:p>
            <a:pPr algn="l"/>
            <a:endParaRPr lang="en-US" sz="3800" dirty="0"/>
          </a:p>
          <a:p>
            <a:pPr algn="l"/>
            <a:r>
              <a:rPr lang="en-US" sz="3800" dirty="0"/>
              <a:t>Florian </a:t>
            </a:r>
            <a:r>
              <a:rPr lang="en-US" sz="3800" dirty="0" err="1"/>
              <a:t>Büttiker</a:t>
            </a:r>
            <a:endParaRPr lang="en-US" sz="3800" dirty="0"/>
          </a:p>
          <a:p>
            <a:pPr algn="l"/>
            <a:r>
              <a:rPr lang="en-US" sz="3800" dirty="0"/>
              <a:t>Oliver </a:t>
            </a:r>
            <a:r>
              <a:rPr lang="en-US" sz="3800" dirty="0" err="1"/>
              <a:t>Freiermuth</a:t>
            </a:r>
            <a:endParaRPr lang="en-US" sz="3800" dirty="0"/>
          </a:p>
          <a:p>
            <a:pPr algn="l"/>
            <a:r>
              <a:rPr lang="de-CH" sz="3800" dirty="0"/>
              <a:t>Karimi </a:t>
            </a:r>
            <a:r>
              <a:rPr lang="de-CH" sz="3800" dirty="0" err="1"/>
              <a:t>Moahammad</a:t>
            </a:r>
            <a:r>
              <a:rPr lang="de-CH" sz="3800" dirty="0"/>
              <a:t> Ali</a:t>
            </a:r>
          </a:p>
          <a:p>
            <a:pPr algn="l"/>
            <a:r>
              <a:rPr lang="en-US" sz="3800" dirty="0"/>
              <a:t>Pasquale Biafora</a:t>
            </a:r>
          </a:p>
          <a:p>
            <a:pPr algn="r"/>
            <a:endParaRPr lang="en-US" sz="2800" dirty="0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id="{DF023041-55EF-4364-A66A-2C3D1302FDE5}"/>
              </a:ext>
            </a:extLst>
          </p:cNvPr>
          <p:cNvSpPr txBox="1">
            <a:spLocks/>
          </p:cNvSpPr>
          <p:nvPr/>
        </p:nvSpPr>
        <p:spPr>
          <a:xfrm>
            <a:off x="-12424" y="639460"/>
            <a:ext cx="5090984" cy="2990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3800" b="1" dirty="0"/>
              <a:t>Health </a:t>
            </a:r>
          </a:p>
          <a:p>
            <a:pPr algn="l"/>
            <a:r>
              <a:rPr lang="de-CH" sz="3800" b="1" dirty="0"/>
              <a:t>Insurance Application</a:t>
            </a:r>
            <a:endParaRPr lang="en-US" sz="3800" dirty="0"/>
          </a:p>
          <a:p>
            <a:pPr algn="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citation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All pictures are from: </a:t>
            </a:r>
            <a:r>
              <a:rPr lang="en-US">
                <a:hlinkClick r:id="rId3"/>
              </a:rPr>
              <a:t>https://www.pexels.com/</a:t>
            </a:r>
            <a:r>
              <a:rPr lang="en-US"/>
              <a:t> </a:t>
            </a:r>
          </a:p>
          <a:p>
            <a:r>
              <a:rPr lang="en-US"/>
              <a:t>All icons are from: </a:t>
            </a:r>
            <a:r>
              <a:rPr lang="en-US">
                <a:hlinkClick r:id="rId4"/>
              </a:rPr>
              <a:t>https://www.flaticon.com/</a:t>
            </a:r>
            <a:r>
              <a:rPr lang="en-US"/>
              <a:t> 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06850E3A-E7E3-4088-932C-EFE583B8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088E9750-0A3C-456F-9189-E4E0CEB67D61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85877E6-7C2B-47EA-9834-F4F5306AA961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id="{9E531DFD-7BDC-46B4-8417-5C3EF43E596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0C9C2650-CF98-4E74-AA18-650AFEEC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id="{78478551-B35A-45AA-ACB3-1936198E8BCE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AS-IS Situation</a:t>
            </a:r>
          </a:p>
          <a:p>
            <a:r>
              <a:rPr lang="en-US" sz="1800" dirty="0"/>
              <a:t>Customer Experience</a:t>
            </a:r>
          </a:p>
          <a:p>
            <a:r>
              <a:rPr lang="en-US" sz="1800" dirty="0"/>
              <a:t>Digitalized Process</a:t>
            </a:r>
          </a:p>
          <a:p>
            <a:r>
              <a:rPr lang="en-US" sz="1800" dirty="0"/>
              <a:t>Comparison</a:t>
            </a:r>
          </a:p>
          <a:p>
            <a:r>
              <a:rPr lang="en-US" sz="1800" dirty="0"/>
              <a:t>Demo</a:t>
            </a:r>
          </a:p>
          <a:p>
            <a:r>
              <a:rPr lang="en-US" sz="1800" dirty="0"/>
              <a:t>Questions</a:t>
            </a:r>
          </a:p>
        </p:txBody>
      </p:sp>
      <p:pic>
        <p:nvPicPr>
          <p:cNvPr id="2050" name="Picture 2" descr="Grayscale Photo of Person Holding Pen">
            <a:extLst>
              <a:ext uri="{FF2B5EF4-FFF2-40B4-BE49-F238E27FC236}">
                <a16:creationId xmlns:a16="http://schemas.microsoft.com/office/drawing/2014/main" id="{69E6FE86-8613-4957-ABA1-25AE910F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572" y="165100"/>
            <a:ext cx="62769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9A824BFD-8F1F-4C79-82BE-B96CD405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67305A1E-64B9-4C32-BB77-D10B3B449A7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1578A4F-9FBB-4DE4-9F37-63BE728E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27051227-ED85-42A3-9C98-EF732F94FE09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6C1DA5E-3BC0-40EF-9069-287DD3D42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80" y="224358"/>
            <a:ext cx="10597748" cy="6633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" y="118484"/>
            <a:ext cx="3651467" cy="1676603"/>
          </a:xfrm>
        </p:spPr>
        <p:txBody>
          <a:bodyPr anchor="t">
            <a:normAutofit/>
          </a:bodyPr>
          <a:lstStyle/>
          <a:p>
            <a:r>
              <a:rPr lang="en-US" dirty="0"/>
              <a:t>AS-IS Situation</a:t>
            </a:r>
          </a:p>
        </p:txBody>
      </p:sp>
      <p:sp>
        <p:nvSpPr>
          <p:cNvPr id="3" name="AutoShape 2" descr="Process Model_v1-6-Health Insurance Application.jpeg">
            <a:extLst>
              <a:ext uri="{FF2B5EF4-FFF2-40B4-BE49-F238E27FC236}">
                <a16:creationId xmlns:a16="http://schemas.microsoft.com/office/drawing/2014/main" id="{FF040366-4359-4691-934E-02A7E063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1622" cy="52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23" name="Datumsplatzhalter 3">
            <a:extLst>
              <a:ext uri="{FF2B5EF4-FFF2-40B4-BE49-F238E27FC236}">
                <a16:creationId xmlns:a16="http://schemas.microsoft.com/office/drawing/2014/main" id="{56D341E0-558D-44AB-BF37-49A1F28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Datumsplatzhalter 3">
            <a:extLst>
              <a:ext uri="{FF2B5EF4-FFF2-40B4-BE49-F238E27FC236}">
                <a16:creationId xmlns:a16="http://schemas.microsoft.com/office/drawing/2014/main" id="{2A8C9172-DAFC-4D07-8E8A-CF9710705FB0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5" name="Fußzeilenplatzhalter 4">
            <a:extLst>
              <a:ext uri="{FF2B5EF4-FFF2-40B4-BE49-F238E27FC236}">
                <a16:creationId xmlns:a16="http://schemas.microsoft.com/office/drawing/2014/main" id="{EC05F565-A6A5-4A5F-A539-48428611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id="{8F30BBAB-EA2F-44AC-8DFF-033F814F95D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Customer Experience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B3EE73C-AA36-41BA-BE71-269B15C1610C}"/>
              </a:ext>
            </a:extLst>
          </p:cNvPr>
          <p:cNvSpPr/>
          <p:nvPr>
            <p:extLst/>
          </p:nvPr>
        </p:nvSpPr>
        <p:spPr>
          <a:xfrm>
            <a:off x="7443535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Speed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Many mistakes (decision table is applied manually)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C76ACBE-CD1B-4842-8CA0-157A5D62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10" y="1746421"/>
            <a:ext cx="1530179" cy="15301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5AB8EF2-FD9B-415A-9487-76D543ED3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00" y="1746600"/>
            <a:ext cx="1530000" cy="153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DCA2E6D-891F-439B-AFFF-D62853AE5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11" y="1746600"/>
            <a:ext cx="1530000" cy="1530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475629FC-128B-4384-8DB2-0DEDF7347B1C}"/>
              </a:ext>
            </a:extLst>
          </p:cNvPr>
          <p:cNvSpPr/>
          <p:nvPr>
            <p:extLst/>
          </p:nvPr>
        </p:nvSpPr>
        <p:spPr>
          <a:xfrm>
            <a:off x="4170024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Only offline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traceability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96513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Individual consultancy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B939B66-D5DC-4991-B406-F875531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7315"/>
          <a:stretch/>
        </p:blipFill>
        <p:spPr>
          <a:xfrm>
            <a:off x="376498" y="365125"/>
            <a:ext cx="10373879" cy="60304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Digitalized Process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F144A121-F8B8-4842-A881-9F8E084BE3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A1BB7E00-C0D9-4446-8FA1-12257C0A009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DFBC3D5B-7217-453F-BB3D-22283A8E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8ADB0024-8B84-47E8-9394-91DD983F3E3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FFB00A-2AF9-43AB-9965-BA24191E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197" y="2092326"/>
            <a:ext cx="1145667" cy="92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DD22C33-BE40-4939-A595-F0B30298B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02" y="239728"/>
            <a:ext cx="6502832" cy="6116621"/>
          </a:xfrm>
          <a:prstGeom prst="flowChartPunchedCard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EC9E475A-BF23-4BB1-811C-CEE2588AEB85}"/>
              </a:ext>
            </a:extLst>
          </p:cNvPr>
          <p:cNvSpPr/>
          <p:nvPr>
            <p:extLst/>
          </p:nvPr>
        </p:nvSpPr>
        <p:spPr>
          <a:xfrm>
            <a:off x="254866" y="1454857"/>
            <a:ext cx="5179436" cy="49014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Mostly automated script tasks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media breaks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Elimination of unnecessary tasks (e.g. data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Online-Process (24/7)</a:t>
            </a:r>
          </a:p>
          <a:p>
            <a:endParaRPr lang="en-US" sz="2300" dirty="0">
              <a:solidFill>
                <a:schemeClr val="tx1"/>
              </a:solidFill>
            </a:endParaRPr>
          </a:p>
        </p:txBody>
      </p:sp>
      <p:sp>
        <p:nvSpPr>
          <p:cNvPr id="18" name="AutoShape 2" descr="Bildergebnis fÃ¼r google sheet">
            <a:extLst>
              <a:ext uri="{FF2B5EF4-FFF2-40B4-BE49-F238E27FC236}">
                <a16:creationId xmlns:a16="http://schemas.microsoft.com/office/drawing/2014/main" id="{355A50F5-6E27-4EA2-BE24-A5008E38EF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6" name="Picture 6" descr="Bildergebnis fÃ¼r google sheet">
            <a:extLst>
              <a:ext uri="{FF2B5EF4-FFF2-40B4-BE49-F238E27FC236}">
                <a16:creationId xmlns:a16="http://schemas.microsoft.com/office/drawing/2014/main" id="{7574A9DF-BF75-4552-B731-807E59F6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533" y="3667478"/>
            <a:ext cx="929030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Ã¼r 24 7">
            <a:extLst>
              <a:ext uri="{FF2B5EF4-FFF2-40B4-BE49-F238E27FC236}">
                <a16:creationId xmlns:a16="http://schemas.microsoft.com/office/drawing/2014/main" id="{22487A04-D03A-47A9-B0BB-37228220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26" y="3667478"/>
            <a:ext cx="1001417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4EC79DF-E9B1-4D98-B132-E278FC3275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1279" y="3667478"/>
            <a:ext cx="1048413" cy="878400"/>
          </a:xfrm>
          <a:prstGeom prst="rect">
            <a:avLst/>
          </a:prstGeom>
        </p:spPr>
      </p:pic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42743104-5CB0-4E71-A63C-ADEA7E47EFA2}"/>
              </a:ext>
            </a:extLst>
          </p:cNvPr>
          <p:cNvCxnSpPr/>
          <p:nvPr/>
        </p:nvCxnSpPr>
        <p:spPr>
          <a:xfrm flipH="1">
            <a:off x="3644167" y="3807885"/>
            <a:ext cx="876756" cy="6667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6D657D7E-75C3-4FE8-97CC-C0741C85D626}"/>
              </a:ext>
            </a:extLst>
          </p:cNvPr>
          <p:cNvCxnSpPr>
            <a:cxnSpLocks/>
          </p:cNvCxnSpPr>
          <p:nvPr/>
        </p:nvCxnSpPr>
        <p:spPr>
          <a:xfrm>
            <a:off x="3652093" y="3786367"/>
            <a:ext cx="849579" cy="6882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>
            <a:extLst>
              <a:ext uri="{FF2B5EF4-FFF2-40B4-BE49-F238E27FC236}">
                <a16:creationId xmlns:a16="http://schemas.microsoft.com/office/drawing/2014/main" id="{DC46628D-054C-4655-B855-5FFB6FD784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0210" y="3667478"/>
            <a:ext cx="984133" cy="878400"/>
          </a:xfrm>
          <a:prstGeom prst="rect">
            <a:avLst/>
          </a:prstGeom>
        </p:spPr>
      </p:pic>
      <p:sp>
        <p:nvSpPr>
          <p:cNvPr id="40" name="Datumsplatzhalter 3">
            <a:extLst>
              <a:ext uri="{FF2B5EF4-FFF2-40B4-BE49-F238E27FC236}">
                <a16:creationId xmlns:a16="http://schemas.microsoft.com/office/drawing/2014/main" id="{DCCD498B-B8FC-4845-A45E-6C071B52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Datumsplatzhalter 3">
            <a:extLst>
              <a:ext uri="{FF2B5EF4-FFF2-40B4-BE49-F238E27FC236}">
                <a16:creationId xmlns:a16="http://schemas.microsoft.com/office/drawing/2014/main" id="{B0D91C76-A11D-415D-BA09-12CEA9C47E14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42" name="Fußzeilenplatzhalter 4">
            <a:extLst>
              <a:ext uri="{FF2B5EF4-FFF2-40B4-BE49-F238E27FC236}">
                <a16:creationId xmlns:a16="http://schemas.microsoft.com/office/drawing/2014/main" id="{FCEA443A-EADC-436C-B3B4-52E0BD92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43" name="Foliennummernplatzhalter 5">
            <a:extLst>
              <a:ext uri="{FF2B5EF4-FFF2-40B4-BE49-F238E27FC236}">
                <a16:creationId xmlns:a16="http://schemas.microsoft.com/office/drawing/2014/main" id="{7F45653F-8C89-430D-AEF8-E7AF6B62E5B3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07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Picture source: Own Illustration</a:t>
            </a:r>
          </a:p>
        </p:txBody>
      </p:sp>
      <p:pic>
        <p:nvPicPr>
          <p:cNvPr id="7170" name="Picture 2" descr="Bildergebnis fÃ¼r health insurance">
            <a:extLst>
              <a:ext uri="{FF2B5EF4-FFF2-40B4-BE49-F238E27FC236}">
                <a16:creationId xmlns:a16="http://schemas.microsoft.com/office/drawing/2014/main" id="{414672D0-1545-428A-AEE4-684DB018E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3" y="1312605"/>
            <a:ext cx="7418471" cy="495176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4EC57B3B-8033-4522-B82C-2935EFC5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5E3A1937-7777-464C-9137-888277C75250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05EFFED6-6FF1-4ABC-B04D-E88F2C3F46C0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C371AB8-AF33-449C-86F3-F0169F601DA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80175266-A5CF-444B-828C-625F6C51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5B7110E6-DD4F-4CF5-9D6E-BF7075D0A0E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3FCEB7-CD02-4399-BA74-12D9191D6F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6/6/2018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Digitalization of Business Process| </a:t>
            </a:r>
            <a:r>
              <a:rPr lang="en-US" dirty="0" err="1">
                <a:solidFill>
                  <a:schemeClr val="bg1"/>
                </a:solidFill>
              </a:rPr>
              <a:t>Büttiker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Freiermuth</a:t>
            </a:r>
            <a:r>
              <a:rPr lang="en-US" dirty="0">
                <a:solidFill>
                  <a:schemeClr val="bg1"/>
                </a:solidFill>
              </a:rPr>
              <a:t>, Karimi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BB825A1C-D4F5-4B5B-9E3E-1FF9B47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6/6/2018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7351A8E9-1DB2-45AE-958F-4C3D87BC396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6/6/2018</a:t>
            </a:fld>
            <a:endParaRPr lang="de-CH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AC58B236-F944-4735-8E22-CE5FEBDE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63AD24C-F81E-44F6-920B-E70D0F972AFB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9</a:t>
            </a:fld>
            <a:endParaRPr lang="de-CH" dirty="0"/>
          </a:p>
        </p:txBody>
      </p:sp>
      <p:pic>
        <p:nvPicPr>
          <p:cNvPr id="8194" name="Picture 2" descr="Bildergebnis fÃ¼r health insurance">
            <a:extLst>
              <a:ext uri="{FF2B5EF4-FFF2-40B4-BE49-F238E27FC236}">
                <a16:creationId xmlns:a16="http://schemas.microsoft.com/office/drawing/2014/main" id="{283B9359-446B-4705-BAC3-71E32699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4" y="384366"/>
            <a:ext cx="11758484" cy="391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2254CCB744824F87EFEBF8C4ED887E" ma:contentTypeVersion="4" ma:contentTypeDescription="Ein neues Dokument erstellen." ma:contentTypeScope="" ma:versionID="9d27923f5eaeaaf5477876ff89daa518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a0db155234938e512905e6dbc78795f0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Props1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4D295F-3810-4336-90A3-3CFEE947D8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6FA611-486C-4EF7-AF13-5005B7356873}">
  <ds:schemaRefs>
    <ds:schemaRef ds:uri="608e1d31-a98a-4975-929a-fec92fa04e11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faaa93-df0e-4aa3-9eb5-f5bec566f0c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265</Words>
  <Application>Microsoft Office PowerPoint</Application>
  <PresentationFormat>Breitbild</PresentationFormat>
  <Paragraphs>85</Paragraphs>
  <Slides>10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Health Insurance Application</vt:lpstr>
      <vt:lpstr>Agenda</vt:lpstr>
      <vt:lpstr>AS-IS Situation</vt:lpstr>
      <vt:lpstr>Customer Experience</vt:lpstr>
      <vt:lpstr>Digitalized Process</vt:lpstr>
      <vt:lpstr>Comparison</vt:lpstr>
      <vt:lpstr>Demo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</dc:title>
  <dc:creator>pasquale.biafora@students.fhnw.ch</dc:creator>
  <cp:lastModifiedBy>Pasquale Biafora</cp:lastModifiedBy>
  <cp:revision>32</cp:revision>
  <dcterms:created xsi:type="dcterms:W3CDTF">2018-06-04T16:51:22Z</dcterms:created>
  <dcterms:modified xsi:type="dcterms:W3CDTF">2018-06-06T18:41:58Z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